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69" r:id="rId5"/>
    <p:sldId id="260" r:id="rId6"/>
    <p:sldId id="268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B440E-CC5F-4AC6-AA95-E8968FF6325A}" v="4" dt="2023-03-31T01:25:47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77041" autoAdjust="0"/>
  </p:normalViewPr>
  <p:slideViewPr>
    <p:cSldViewPr snapToGrid="0">
      <p:cViewPr varScale="1">
        <p:scale>
          <a:sx n="70" d="100"/>
          <a:sy n="70" d="100"/>
        </p:scale>
        <p:origin x="11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0C296-03C6-47C9-A2DA-29D4E0DE2BD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35E43-8F5F-41C5-BB84-A81D9D82A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35E43-8F5F-41C5-BB84-A81D9D82AD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8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35E43-8F5F-41C5-BB84-A81D9D82AD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7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35E43-8F5F-41C5-BB84-A81D9D82AD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8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35E43-8F5F-41C5-BB84-A81D9D82AD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F127-7F3B-4078-9B11-471C4E36D24D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F8BB-118E-4388-BBA2-37BFA073FFF2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A9480-D143-45E7-9526-61DD305BC6A5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4AD9B-F923-4C7C-97C9-8781D77FADFC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9457-D20D-4C92-B2E4-55A7C8FE0E2B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073-935D-4E39-B8EE-A5E6DE02A3B9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68B4-52DC-4A35-99D3-CE96E9CE9483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07B-5337-44AF-9D35-99979DC49143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DB671-6E59-4457-85AE-078E361FC199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79BE-BED5-4717-9A44-959A3059F745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DEF-6BA3-43F7-A020-986399BFB2E6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0F25-A2E7-4233-9F8B-3F2D37A993DF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0C51-7DF1-4633-856E-E6AE89EC4BCA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D9F1-4E82-4587-B045-98FA1E449C6A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9B61-B03C-4047-9AE2-D0E0221A28DD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4398-EE6C-4386-87F9-BEC0AB9B68F3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8007A-19A3-4CD8-A028-89280E751EE0}" type="datetime1">
              <a:rPr lang="en-US" smtClean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ymplicity.com/higher-ed/solutions/csm" TargetMode="External"/><Relationship Id="rId3" Type="http://schemas.openxmlformats.org/officeDocument/2006/relationships/hyperlink" Target="https://www.justintodata.com/use-nlp-in-python-practical-step-by-step-example/" TargetMode="External"/><Relationship Id="rId7" Type="http://schemas.openxmlformats.org/officeDocument/2006/relationships/hyperlink" Target="https://www.flaticon.com/free-icon/linkedin_174857" TargetMode="External"/><Relationship Id="rId2" Type="http://schemas.openxmlformats.org/officeDocument/2006/relationships/hyperlink" Target="https://www.guru99.com/pos-tagging-chunking-nlt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eed.com/career-advice/resumes-cover-letters/skills" TargetMode="External"/><Relationship Id="rId5" Type="http://schemas.openxmlformats.org/officeDocument/2006/relationships/hyperlink" Target="https://www.ziprecruiter.com/career/Resume-Keywords-and-Skills" TargetMode="External"/><Relationship Id="rId4" Type="http://schemas.openxmlformats.org/officeDocument/2006/relationships/hyperlink" Target="https://towardsdatascience.com/multi-class-text-classification-model-comparison-and-selection-5eb06619756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notesSlide" Target="../notesSlides/notesSlide2.xml"/><Relationship Id="rId9" Type="http://schemas.openxmlformats.org/officeDocument/2006/relationships/slide" Target="slide7.xml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CBFC-DD6D-356D-06AE-64E4539D5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Identification of Technical Skills within Job Descriptions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14DEC-B093-38BB-17EB-7CA5A176F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1: Elliot Bremmer, John DiSessa, Suleman Asif, Kartikey Dubey</a:t>
            </a:r>
          </a:p>
          <a:p>
            <a:r>
              <a:rPr lang="en-US" dirty="0"/>
              <a:t>ALY 6980 | Capstone</a:t>
            </a:r>
          </a:p>
          <a:p>
            <a:r>
              <a:rPr lang="en-US" dirty="0"/>
              <a:t>College of Professional Studies | Northeastern University</a:t>
            </a:r>
          </a:p>
          <a:p>
            <a:endParaRPr lang="en-US" dirty="0"/>
          </a:p>
        </p:txBody>
      </p:sp>
      <p:pic>
        <p:nvPicPr>
          <p:cNvPr id="4" name="Audio Recording Mar 26, 2023 at 9:30:01 PM">
            <a:hlinkClick r:id="" action="ppaction://media"/>
            <a:extLst>
              <a:ext uri="{FF2B5EF4-FFF2-40B4-BE49-F238E27FC236}">
                <a16:creationId xmlns:a16="http://schemas.microsoft.com/office/drawing/2014/main" id="{4940BA7C-4CF9-CB2D-0DCF-B01B325BC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1334" y="56811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8832" cy="723153"/>
          </a:xfrm>
        </p:spPr>
        <p:txBody>
          <a:bodyPr>
            <a:normAutofit/>
          </a:bodyPr>
          <a:lstStyle/>
          <a:p>
            <a:r>
              <a:rPr lang="en-US" dirty="0"/>
              <a:t>Recommendations for the Sponsor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4994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CFD931-4FB9-3E02-5A34-212B338A8F37}"/>
              </a:ext>
            </a:extLst>
          </p:cNvPr>
          <p:cNvSpPr txBox="1">
            <a:spLocks/>
          </p:cNvSpPr>
          <p:nvPr/>
        </p:nvSpPr>
        <p:spPr>
          <a:xfrm>
            <a:off x="829734" y="1694329"/>
            <a:ext cx="8596668" cy="4499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Job-Specific Use Cases</a:t>
            </a:r>
          </a:p>
          <a:p>
            <a:pPr lvl="1"/>
            <a:r>
              <a:rPr lang="en-US" dirty="0"/>
              <a:t>Skills vary between job categories</a:t>
            </a:r>
          </a:p>
          <a:p>
            <a:r>
              <a:rPr lang="en-US" dirty="0"/>
              <a:t>Alternative Approach</a:t>
            </a:r>
          </a:p>
          <a:p>
            <a:pPr lvl="1"/>
            <a:r>
              <a:rPr lang="en-US" dirty="0"/>
              <a:t>Skills First</a:t>
            </a:r>
          </a:p>
          <a:p>
            <a:r>
              <a:rPr lang="en-US" dirty="0"/>
              <a:t>Time Trends</a:t>
            </a:r>
          </a:p>
          <a:p>
            <a:pPr lvl="1"/>
            <a:r>
              <a:rPr lang="en-US" dirty="0"/>
              <a:t>Keep up with fast-changing industries</a:t>
            </a:r>
          </a:p>
          <a:p>
            <a:r>
              <a:rPr lang="en-US" dirty="0"/>
              <a:t>Additional Data</a:t>
            </a:r>
          </a:p>
          <a:p>
            <a:pPr lvl="1"/>
            <a:r>
              <a:rPr lang="en-US" dirty="0"/>
              <a:t>Recruiting Relationships</a:t>
            </a:r>
          </a:p>
          <a:p>
            <a:pPr lvl="1"/>
            <a:r>
              <a:rPr lang="en-US" dirty="0"/>
              <a:t>Internal Job Board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123A903B-CA89-17AB-9BC7-7B89A6F92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2267" y="6079494"/>
            <a:ext cx="601632" cy="6016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20A6C-C78B-5BFC-6D58-80F0CA6F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dirty="0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659AD764-A9D6-06C2-F525-FCA6FFD20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749" y="1389529"/>
            <a:ext cx="1452547" cy="232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4A323-2DC4-7361-D7CF-643063070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67" y="1389530"/>
            <a:ext cx="1322019" cy="2341692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CSM - Career Services Manager | Symplicity">
            <a:extLst>
              <a:ext uri="{FF2B5EF4-FFF2-40B4-BE49-F238E27FC236}">
                <a16:creationId xmlns:a16="http://schemas.microsoft.com/office/drawing/2014/main" id="{893C401F-B645-3CEA-F4A2-8949BD13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85" y="5764143"/>
            <a:ext cx="1785113" cy="1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- Free social media icons">
            <a:extLst>
              <a:ext uri="{FF2B5EF4-FFF2-40B4-BE49-F238E27FC236}">
                <a16:creationId xmlns:a16="http://schemas.microsoft.com/office/drawing/2014/main" id="{88E65C3D-506F-977B-C04C-E617013C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94" y="5384860"/>
            <a:ext cx="777171" cy="77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6DE98-CAB2-2319-3D23-99962CB9026B}"/>
              </a:ext>
            </a:extLst>
          </p:cNvPr>
          <p:cNvSpPr txBox="1"/>
          <p:nvPr/>
        </p:nvSpPr>
        <p:spPr>
          <a:xfrm>
            <a:off x="5715025" y="3731222"/>
            <a:ext cx="132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Entry-level Jobs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D8611-38B8-5573-A81E-F2552274842F}"/>
              </a:ext>
            </a:extLst>
          </p:cNvPr>
          <p:cNvSpPr txBox="1"/>
          <p:nvPr/>
        </p:nvSpPr>
        <p:spPr>
          <a:xfrm>
            <a:off x="7265739" y="3733569"/>
            <a:ext cx="1541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Bioinformatics Jobs</a:t>
            </a:r>
          </a:p>
        </p:txBody>
      </p:sp>
    </p:spTree>
    <p:extLst>
      <p:ext uri="{BB962C8B-B14F-4D97-AF65-F5344CB8AC3E}">
        <p14:creationId xmlns:p14="http://schemas.microsoft.com/office/powerpoint/2010/main" val="36129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8832" cy="723153"/>
          </a:xfrm>
        </p:spPr>
        <p:txBody>
          <a:bodyPr>
            <a:normAutofit/>
          </a:bodyPr>
          <a:lstStyle/>
          <a:p>
            <a:r>
              <a:rPr lang="en-US" dirty="0"/>
              <a:t>Key Takeaways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41929"/>
            <a:ext cx="8353113" cy="4499433"/>
          </a:xfrm>
        </p:spPr>
        <p:txBody>
          <a:bodyPr/>
          <a:lstStyle/>
          <a:p>
            <a:r>
              <a:rPr lang="en-US" dirty="0"/>
              <a:t>Experience working on a real-world problem beyond the scope of our respective day-to-day jobs and/or schoolwork.</a:t>
            </a:r>
          </a:p>
          <a:p>
            <a:r>
              <a:rPr lang="en-US" dirty="0"/>
              <a:t>Experience applying some of the skills we learned throughout our studies.</a:t>
            </a:r>
          </a:p>
          <a:p>
            <a:r>
              <a:rPr lang="en-US" dirty="0"/>
              <a:t>Fail fast but fail forward. Learn from mistakes and be adaptable.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31C6B9-2A48-D88C-BDA8-A16AE4F7B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7835" y="6075727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6974B-FCA1-591A-158C-82304964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50"/>
    </mc:Choice>
    <mc:Fallback xmlns="">
      <p:transition spd="slow" advTm="11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8832" cy="72315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7064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POS (Part-Of-Speech) Tagging &amp; Chunking with NLTK. (2019, June 11). Guru99.com. </a:t>
            </a:r>
            <a:r>
              <a:rPr lang="en-US" dirty="0">
                <a:hlinkClick r:id="rId2"/>
              </a:rPr>
              <a:t>https://www.guru99.com/pos-tagging-chunking-nltk.html</a:t>
            </a:r>
            <a:endParaRPr lang="en-US" dirty="0"/>
          </a:p>
          <a:p>
            <a:r>
              <a:rPr lang="en-US" dirty="0"/>
              <a:t>Justin, L. &amp;. (2020, February 28). How to use NLP in Python: a Practical Step-by-Step Example. Just into Data. </a:t>
            </a:r>
            <a:r>
              <a:rPr lang="en-US" dirty="0">
                <a:hlinkClick r:id="rId3"/>
              </a:rPr>
              <a:t>https://www.justintodata.com/use-nlp-in-python-practical-step-by-step-example/</a:t>
            </a:r>
            <a:endParaRPr lang="en-US" dirty="0"/>
          </a:p>
          <a:p>
            <a:r>
              <a:rPr lang="en-US" dirty="0"/>
              <a:t>Li, S. (2018, September 25). Multi-Class Text Classification Model Comparison and Selection. Towards Data Science; Towards Data Science. </a:t>
            </a:r>
            <a:r>
              <a:rPr lang="en-US" dirty="0">
                <a:hlinkClick r:id="rId4"/>
              </a:rPr>
              <a:t>https://towardsdatascience.com/multi-class-text-classification-model-comparison-and-selection-5eb066197568</a:t>
            </a:r>
            <a:endParaRPr lang="en-US" dirty="0"/>
          </a:p>
          <a:p>
            <a:r>
              <a:rPr lang="en-US" dirty="0"/>
              <a:t>Team, Z. R. M. R. (n.d.). Must-have skills list &amp; keywords for your resume. ZipRecruiter. Retrieved March 19, 2023, from </a:t>
            </a:r>
            <a:r>
              <a:rPr lang="en-US" dirty="0">
                <a:hlinkClick r:id="rId5"/>
              </a:rPr>
              <a:t>https://www.ziprecruiter.com/career/Resume-Keywords-and-Skills</a:t>
            </a:r>
            <a:endParaRPr lang="en-US" dirty="0"/>
          </a:p>
          <a:p>
            <a:r>
              <a:rPr lang="en-US" dirty="0"/>
              <a:t>Indeed.com - indeed career guide. (n.d.). Retrieved March 19, 2023, from </a:t>
            </a:r>
            <a:r>
              <a:rPr lang="en-US" dirty="0">
                <a:hlinkClick r:id="rId6"/>
              </a:rPr>
              <a:t>https://www.indeed.com/career-advice/resumes-cover-letters/skills</a:t>
            </a:r>
            <a:endParaRPr lang="en-US" dirty="0"/>
          </a:p>
          <a:p>
            <a:r>
              <a:rPr lang="en-US" dirty="0" err="1"/>
              <a:t>Linkedin</a:t>
            </a:r>
            <a:r>
              <a:rPr lang="en-US" dirty="0"/>
              <a:t> free vector icons designed by </a:t>
            </a:r>
            <a:r>
              <a:rPr lang="en-US" dirty="0" err="1"/>
              <a:t>Freepik</a:t>
            </a:r>
            <a:r>
              <a:rPr lang="en-US" dirty="0"/>
              <a:t>. (n.d.). </a:t>
            </a:r>
            <a:r>
              <a:rPr lang="en-US" dirty="0" err="1"/>
              <a:t>Flaticon</a:t>
            </a:r>
            <a:r>
              <a:rPr lang="en-US" dirty="0"/>
              <a:t>. </a:t>
            </a:r>
            <a:r>
              <a:rPr lang="en-US" dirty="0">
                <a:hlinkClick r:id="rId7"/>
              </a:rPr>
              <a:t>https://www.flaticon.com/free-icon/linkedin_174857</a:t>
            </a:r>
            <a:endParaRPr lang="en-US" dirty="0"/>
          </a:p>
          <a:p>
            <a:r>
              <a:rPr lang="en-US" dirty="0"/>
              <a:t>‌Corporation, S. (n.d.). CSM - Career Services Manager | </a:t>
            </a:r>
            <a:r>
              <a:rPr lang="en-US" dirty="0" err="1"/>
              <a:t>Symplicity</a:t>
            </a:r>
            <a:r>
              <a:rPr lang="en-US" dirty="0"/>
              <a:t>. Www.symplicity.com. Retrieved March 31, 2023, from </a:t>
            </a:r>
            <a:r>
              <a:rPr lang="en-US" dirty="0">
                <a:hlinkClick r:id="rId8"/>
              </a:rPr>
              <a:t>https://www.symplicity.com/higher-ed/solutions/csm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EF6A2-9E76-0598-098D-6856EFBA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0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1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499433"/>
          </a:xfrm>
        </p:spPr>
        <p:txBody>
          <a:bodyPr>
            <a:normAutofit/>
          </a:bodyPr>
          <a:lstStyle/>
          <a:p>
            <a:r>
              <a:rPr lang="en-US" dirty="0"/>
              <a:t>Executive Summary </a:t>
            </a:r>
            <a:r>
              <a:rPr lang="en-US" dirty="0">
                <a:hlinkClick r:id="rId5" action="ppaction://hlinksldjump"/>
              </a:rPr>
              <a:t>(3)</a:t>
            </a:r>
            <a:endParaRPr lang="en-US" dirty="0"/>
          </a:p>
          <a:p>
            <a:r>
              <a:rPr lang="en-US" dirty="0"/>
              <a:t>Overview </a:t>
            </a:r>
            <a:r>
              <a:rPr lang="en-US" dirty="0">
                <a:hlinkClick r:id="rId6" action="ppaction://hlinksldjump"/>
              </a:rPr>
              <a:t>(4)</a:t>
            </a:r>
            <a:endParaRPr lang="en-US" dirty="0"/>
          </a:p>
          <a:p>
            <a:r>
              <a:rPr lang="en-US" dirty="0"/>
              <a:t>Dataset Preprocessing &amp; Exploratory Data Analysis </a:t>
            </a:r>
            <a:r>
              <a:rPr lang="en-US" dirty="0">
                <a:hlinkClick r:id="rId7" action="ppaction://hlinksldjump"/>
              </a:rPr>
              <a:t>(5)</a:t>
            </a:r>
            <a:endParaRPr lang="en-US" dirty="0"/>
          </a:p>
          <a:p>
            <a:r>
              <a:rPr lang="en-US" dirty="0"/>
              <a:t>Failed Methodology: Naïve Bayes Model </a:t>
            </a:r>
            <a:r>
              <a:rPr lang="en-US" dirty="0">
                <a:hlinkClick r:id="rId8" action="ppaction://hlinksldjump"/>
              </a:rPr>
              <a:t>(6)</a:t>
            </a:r>
            <a:endParaRPr lang="en-US" dirty="0"/>
          </a:p>
          <a:p>
            <a:r>
              <a:rPr lang="en-US" dirty="0"/>
              <a:t>Successful Methodology: Natural Language Processing </a:t>
            </a:r>
            <a:r>
              <a:rPr lang="en-US" dirty="0">
                <a:hlinkClick r:id="rId9" action="ppaction://hlinksldjump"/>
              </a:rPr>
              <a:t>(7)</a:t>
            </a:r>
            <a:endParaRPr lang="en-US" dirty="0"/>
          </a:p>
          <a:p>
            <a:r>
              <a:rPr lang="en-US" dirty="0"/>
              <a:t>Demonstrated Examples</a:t>
            </a:r>
          </a:p>
          <a:p>
            <a:pPr lvl="1"/>
            <a:r>
              <a:rPr lang="en-US" dirty="0"/>
              <a:t>Skills for all jobs in dataset </a:t>
            </a:r>
            <a:r>
              <a:rPr lang="en-US" dirty="0">
                <a:hlinkClick r:id="rId10" action="ppaction://hlinksldjump"/>
              </a:rPr>
              <a:t>(8)</a:t>
            </a:r>
            <a:endParaRPr lang="en-US" dirty="0"/>
          </a:p>
          <a:p>
            <a:pPr lvl="1"/>
            <a:r>
              <a:rPr lang="en-US" dirty="0"/>
              <a:t>Skills for job-specific subset </a:t>
            </a:r>
            <a:r>
              <a:rPr lang="en-US" dirty="0">
                <a:hlinkClick r:id="rId11" action="ppaction://hlinksldjump"/>
              </a:rPr>
              <a:t>(9)</a:t>
            </a:r>
            <a:endParaRPr lang="en-US" dirty="0"/>
          </a:p>
          <a:p>
            <a:r>
              <a:rPr lang="en-US" dirty="0"/>
              <a:t>Recommendations </a:t>
            </a:r>
            <a:r>
              <a:rPr lang="en-US" dirty="0">
                <a:hlinkClick r:id="rId12" action="ppaction://hlinksldjump"/>
              </a:rPr>
              <a:t>(10)</a:t>
            </a:r>
            <a:endParaRPr lang="en-US" dirty="0"/>
          </a:p>
          <a:p>
            <a:r>
              <a:rPr lang="en-US" dirty="0"/>
              <a:t>Lessons Learned, Key Takeaways, &amp; Conclusion </a:t>
            </a:r>
            <a:r>
              <a:rPr lang="en-US" dirty="0">
                <a:hlinkClick r:id="rId13" action="ppaction://hlinksldjump"/>
              </a:rPr>
              <a:t>(11)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Recording Mar 26, 2023 at 9:31:40 PM">
            <a:hlinkClick r:id="" action="ppaction://media"/>
            <a:extLst>
              <a:ext uri="{FF2B5EF4-FFF2-40B4-BE49-F238E27FC236}">
                <a16:creationId xmlns:a16="http://schemas.microsoft.com/office/drawing/2014/main" id="{5EA9EC8F-FF62-3D29-397C-EB36B2F09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04400" y="5634962"/>
            <a:ext cx="812800" cy="812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F855A-451F-4CCA-4B85-61ED9C00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153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4994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Business Objective</a:t>
            </a:r>
          </a:p>
          <a:p>
            <a:pPr lvl="1"/>
            <a:r>
              <a:rPr lang="en-US" dirty="0"/>
              <a:t>Identify the most prevalent skills found in entry-level jobs in order to recommend curriculum changes to universities to better prepare students</a:t>
            </a:r>
          </a:p>
          <a:p>
            <a:r>
              <a:rPr lang="en-US" dirty="0"/>
              <a:t>Building a Model</a:t>
            </a:r>
          </a:p>
          <a:p>
            <a:pPr lvl="1"/>
            <a:r>
              <a:rPr lang="en-US" dirty="0"/>
              <a:t>Build a model that is easily replicable and can be continue to be used as industries and jobs change over time</a:t>
            </a:r>
          </a:p>
          <a:p>
            <a:r>
              <a:rPr lang="en-US" dirty="0"/>
              <a:t>Soft Skills vs Technical Skills</a:t>
            </a:r>
          </a:p>
          <a:p>
            <a:pPr lvl="1"/>
            <a:r>
              <a:rPr lang="en-US" dirty="0"/>
              <a:t>Soft skills, such as communication and visualization, are common across all types of jobs</a:t>
            </a:r>
          </a:p>
          <a:p>
            <a:pPr lvl="1"/>
            <a:r>
              <a:rPr lang="en-US" dirty="0"/>
              <a:t>Technical skills, like Python, vary in </a:t>
            </a:r>
            <a:r>
              <a:rPr lang="en-US"/>
              <a:t>accordance with the type of job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82FC4-B988-367F-E991-EF17945B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dirty="0"/>
          </a:p>
        </p:txBody>
      </p:sp>
      <p:pic>
        <p:nvPicPr>
          <p:cNvPr id="4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F73AAE66-1BB7-EF47-C988-F440106E9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754" y="60413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8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153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the Business Problem &amp;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30"/>
            <a:ext cx="4096547" cy="517950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900" b="1" u="sng" dirty="0"/>
              <a:t>BUSINESS PROBLEM</a:t>
            </a:r>
          </a:p>
          <a:p>
            <a:pPr marL="0" indent="0">
              <a:buNone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/>
              <a:t>Distinguish several skills sets required for the Job and recommend the skills to the Colleges to adapt or change their curriculums basis on the job market. </a:t>
            </a:r>
          </a:p>
          <a:p>
            <a:pPr>
              <a:buFont typeface="Wingdings" pitchFamily="2" charset="2"/>
              <a:buChar char="Ø"/>
            </a:pPr>
            <a:endParaRPr lang="en-IN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/>
              <a:t>Create several EDAs to extract the key job skills and create several models to accurately predict the futures patterns/requirements based on the identified skill sets. </a:t>
            </a:r>
          </a:p>
          <a:p>
            <a:pPr marL="0" indent="0">
              <a:buNone/>
            </a:pPr>
            <a:endParaRPr lang="en-IN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900" dirty="0"/>
              <a:t>Validate the various models and deploy the best suited model for decision making of Job requirements in the market. </a:t>
            </a:r>
          </a:p>
          <a:p>
            <a:pPr algn="ctr">
              <a:buFont typeface="Wingdings" pitchFamily="2" charset="2"/>
              <a:buChar char="Ø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buFont typeface="Wingdings" pitchFamily="2" charset="2"/>
              <a:buChar char="Ø"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  <a:p>
            <a:pPr marL="0" indent="0" algn="ctr">
              <a:buNone/>
            </a:pPr>
            <a:endParaRPr lang="en-US" b="1" u="sng" dirty="0"/>
          </a:p>
        </p:txBody>
      </p:sp>
      <p:sp>
        <p:nvSpPr>
          <p:cNvPr id="7" name="Rectangle 6" descr="Robot Outline">
            <a:extLst>
              <a:ext uri="{FF2B5EF4-FFF2-40B4-BE49-F238E27FC236}">
                <a16:creationId xmlns:a16="http://schemas.microsoft.com/office/drawing/2014/main" id="{6054D6DC-2021-75F2-C6F7-6A47BFC4BFBE}"/>
              </a:ext>
            </a:extLst>
          </p:cNvPr>
          <p:cNvSpPr/>
          <p:nvPr/>
        </p:nvSpPr>
        <p:spPr>
          <a:xfrm>
            <a:off x="2424082" y="1854898"/>
            <a:ext cx="447406" cy="44245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 descr="Family">
            <a:extLst>
              <a:ext uri="{FF2B5EF4-FFF2-40B4-BE49-F238E27FC236}">
                <a16:creationId xmlns:a16="http://schemas.microsoft.com/office/drawing/2014/main" id="{2FD85BBA-F8E1-57F7-305A-4B73D0F061B6}"/>
              </a:ext>
            </a:extLst>
          </p:cNvPr>
          <p:cNvSpPr/>
          <p:nvPr/>
        </p:nvSpPr>
        <p:spPr>
          <a:xfrm>
            <a:off x="2453770" y="3175113"/>
            <a:ext cx="479074" cy="50777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Fingerprint">
            <a:extLst>
              <a:ext uri="{FF2B5EF4-FFF2-40B4-BE49-F238E27FC236}">
                <a16:creationId xmlns:a16="http://schemas.microsoft.com/office/drawing/2014/main" id="{959D8F41-D9C8-6459-08BC-F04EB6DA2AF1}"/>
              </a:ext>
            </a:extLst>
          </p:cNvPr>
          <p:cNvSpPr/>
          <p:nvPr/>
        </p:nvSpPr>
        <p:spPr>
          <a:xfrm>
            <a:off x="2513146" y="4908017"/>
            <a:ext cx="419698" cy="40805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609047-B5EA-31AF-D431-1E5B40235B71}"/>
              </a:ext>
            </a:extLst>
          </p:cNvPr>
          <p:cNvSpPr txBox="1">
            <a:spLocks/>
          </p:cNvSpPr>
          <p:nvPr/>
        </p:nvSpPr>
        <p:spPr>
          <a:xfrm>
            <a:off x="5296394" y="1541931"/>
            <a:ext cx="3405347" cy="512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DATASET 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/>
              <a:t>The dataset obtained has 10,201 entries and comprises 4 attributes:</a:t>
            </a:r>
          </a:p>
          <a:p>
            <a:pPr>
              <a:buAutoNum type="arabicPeriod"/>
            </a:pPr>
            <a:r>
              <a:rPr lang="en-US" dirty="0"/>
              <a:t>Job URL</a:t>
            </a:r>
          </a:p>
          <a:p>
            <a:pPr>
              <a:buAutoNum type="arabicPeriod"/>
            </a:pPr>
            <a:r>
              <a:rPr lang="en-US" dirty="0"/>
              <a:t>SIP Code</a:t>
            </a:r>
          </a:p>
          <a:p>
            <a:pPr>
              <a:buAutoNum type="arabicPeriod"/>
            </a:pPr>
            <a:r>
              <a:rPr lang="en-US" dirty="0"/>
              <a:t>Job Title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Job Description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BCFBC7-FEA7-47E4-9F74-05275CAF0587}"/>
              </a:ext>
            </a:extLst>
          </p:cNvPr>
          <p:cNvCxnSpPr/>
          <p:nvPr/>
        </p:nvCxnSpPr>
        <p:spPr>
          <a:xfrm>
            <a:off x="5118264" y="2297356"/>
            <a:ext cx="0" cy="3272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Business Problems.mp3">
            <a:hlinkClick r:id="" action="ppaction://media"/>
            <a:extLst>
              <a:ext uri="{FF2B5EF4-FFF2-40B4-BE49-F238E27FC236}">
                <a16:creationId xmlns:a16="http://schemas.microsoft.com/office/drawing/2014/main" id="{1D86E97F-2F1B-81D6-CBC0-0E95FA56C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30783" y="6025175"/>
            <a:ext cx="696259" cy="6962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6AA78-F09D-C0E0-7BA7-F4D984B1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30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Data Preprocessing &amp; Exploratory Data Analysis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8512F26-2376-4196-C3C6-BC9B14EBC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000" y="1731264"/>
            <a:ext cx="2267637" cy="2526443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84AA859-00ED-A93A-0A57-DC61BCEEA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38" y="2159663"/>
            <a:ext cx="2445470" cy="38816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  <a:p>
            <a:pPr lvl="1"/>
            <a:r>
              <a:rPr lang="en-US" sz="1800" dirty="0"/>
              <a:t>Basic data cleaning: nulls, white spaces, data structure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Job Titles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All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Non-Analyst</a:t>
            </a:r>
          </a:p>
          <a:p>
            <a:pPr lvl="1"/>
            <a:r>
              <a:rPr lang="en-US" sz="1800" dirty="0"/>
              <a:t>Non-entry level roles</a:t>
            </a:r>
          </a:p>
        </p:txBody>
      </p:sp>
      <p:pic>
        <p:nvPicPr>
          <p:cNvPr id="9" name="Picture 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A62CA693-D7C1-A174-F592-6EFBFEB71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4934" y="4214811"/>
            <a:ext cx="2267636" cy="2412765"/>
          </a:xfrm>
          <a:prstGeom prst="rect">
            <a:avLst/>
          </a:prstGeom>
        </p:spPr>
      </p:pic>
      <p:pic>
        <p:nvPicPr>
          <p:cNvPr id="10" name="Audio Recording Mar 26, 2023 at 9:18:23 PM">
            <a:hlinkClick r:id="" action="ppaction://media"/>
            <a:extLst>
              <a:ext uri="{FF2B5EF4-FFF2-40B4-BE49-F238E27FC236}">
                <a16:creationId xmlns:a16="http://schemas.microsoft.com/office/drawing/2014/main" id="{9B2D6DDB-A9D6-199E-C763-9B9A77570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40727" y="5634962"/>
            <a:ext cx="812800" cy="812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96AE7-466E-502B-DE47-AB6789A5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0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45207" cy="723153"/>
          </a:xfrm>
        </p:spPr>
        <p:txBody>
          <a:bodyPr>
            <a:normAutofit/>
          </a:bodyPr>
          <a:lstStyle/>
          <a:p>
            <a:r>
              <a:rPr lang="en-US" dirty="0"/>
              <a:t>Naïve Bayes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541929"/>
            <a:ext cx="4067984" cy="4499433"/>
          </a:xfrm>
        </p:spPr>
        <p:txBody>
          <a:bodyPr/>
          <a:lstStyle/>
          <a:p>
            <a:r>
              <a:rPr lang="en-US" dirty="0"/>
              <a:t>Experimented with several approaches: Word Clouds,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Naïve Bayes Classification Model</a:t>
            </a:r>
            <a:r>
              <a:rPr lang="en-US" dirty="0"/>
              <a:t>, and Natural Language Processing (NLP) – Part-of-Speech (POS) and Keyword Extraction.</a:t>
            </a:r>
          </a:p>
          <a:p>
            <a:r>
              <a:rPr lang="en-US" dirty="0"/>
              <a:t>Classification of vectorized job descriptions (X) into job categories (Y) created based on ‘bucketed’ spreadsheet names. </a:t>
            </a:r>
          </a:p>
          <a:p>
            <a:r>
              <a:rPr lang="en-US" dirty="0"/>
              <a:t>Not very accurate (~61%) – too much noise in the data to produce accurate result.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8C4CC-A5EC-1C97-27AA-72FFC6F85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951" y="4052897"/>
            <a:ext cx="3812988" cy="1988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F004B-3E2D-CCEC-80DB-CEEF9846B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51" y="1624285"/>
            <a:ext cx="2706700" cy="1744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2C43B-8004-A4BE-9D42-EC0A17C28D58}"/>
              </a:ext>
            </a:extLst>
          </p:cNvPr>
          <p:cNvSpPr txBox="1"/>
          <p:nvPr/>
        </p:nvSpPr>
        <p:spPr>
          <a:xfrm>
            <a:off x="5091951" y="1316508"/>
            <a:ext cx="316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Categories: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78B9E-ABB9-9277-992C-F616FEB6EEF8}"/>
              </a:ext>
            </a:extLst>
          </p:cNvPr>
          <p:cNvSpPr txBox="1"/>
          <p:nvPr/>
        </p:nvSpPr>
        <p:spPr>
          <a:xfrm>
            <a:off x="5091952" y="3754379"/>
            <a:ext cx="316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Accuracy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B93C24-6D03-198C-46E4-019375CBC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9553" y="6124388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A5EA-ADCD-0F80-7B79-859704B1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43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26"/>
    </mc:Choice>
    <mc:Fallback xmlns="">
      <p:transition spd="slow" advTm="83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2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45207" cy="723153"/>
          </a:xfrm>
        </p:spPr>
        <p:txBody>
          <a:bodyPr>
            <a:norm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1A6E-012F-1019-AF43-FC7D1E4E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1929"/>
            <a:ext cx="8596668" cy="4499433"/>
          </a:xfrm>
        </p:spPr>
        <p:txBody>
          <a:bodyPr/>
          <a:lstStyle/>
          <a:p>
            <a:r>
              <a:rPr lang="en-US" dirty="0"/>
              <a:t>Experimented with several approaches: Word Clouds, Naïve Bayes Classification Model,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Natural Language Processing (NLP) – Part-of-Speech (POS) and Keyword Extraction</a:t>
            </a:r>
            <a:r>
              <a:rPr lang="en-US" dirty="0"/>
              <a:t>.</a:t>
            </a:r>
          </a:p>
          <a:p>
            <a:r>
              <a:rPr lang="en-US" dirty="0"/>
              <a:t>Required additional preprocessing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removal of stopwords</a:t>
            </a:r>
            <a:r>
              <a:rPr lang="en-US" dirty="0"/>
              <a:t> &amp;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lemmatization</a:t>
            </a:r>
            <a:r>
              <a:rPr lang="en-US" dirty="0"/>
              <a:t>. </a:t>
            </a:r>
          </a:p>
          <a:p>
            <a:r>
              <a:rPr lang="en-US" dirty="0"/>
              <a:t>Required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qualitative research </a:t>
            </a:r>
            <a:r>
              <a:rPr lang="en-US" dirty="0"/>
              <a:t>to create a comprehensive list of keywords.</a:t>
            </a:r>
          </a:p>
          <a:p>
            <a:pPr lvl="1"/>
            <a:r>
              <a:rPr lang="en-US" dirty="0"/>
              <a:t>Technical Skills: Programming Languages, Technologies, Analytics, etc.</a:t>
            </a:r>
          </a:p>
          <a:p>
            <a:pPr lvl="1"/>
            <a:r>
              <a:rPr lang="en-US" dirty="0"/>
              <a:t>Soft Skills: Communication, Presentation, Interpersonal, etc.</a:t>
            </a:r>
          </a:p>
          <a:p>
            <a:r>
              <a:rPr lang="en-US" dirty="0"/>
              <a:t>Applied to two distinct usecases: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Wholistic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Job-Specific Subset</a:t>
            </a:r>
            <a:r>
              <a:rPr lang="en-US" dirty="0"/>
              <a:t>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6C7C72-B7D4-8AB9-4DD9-46EB6F47C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5647" y="6142318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C0C4F-4920-CDD3-513C-9ED0480C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59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27"/>
    </mc:Choice>
    <mc:Fallback xmlns="">
      <p:transition spd="slow" advTm="12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9431"/>
          </a:xfrm>
        </p:spPr>
        <p:txBody>
          <a:bodyPr>
            <a:normAutofit/>
          </a:bodyPr>
          <a:lstStyle/>
          <a:p>
            <a:r>
              <a:rPr lang="en-US" dirty="0"/>
              <a:t>Usecase #1: Technical Skills for all Jobs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9BDDD4-8658-923B-5AA0-34FA3A4315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505452" y="1446110"/>
            <a:ext cx="1452547" cy="232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9B8E28-C449-D507-9A6B-C58D2447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86" y="1433150"/>
            <a:ext cx="2745681" cy="24017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4B2EA-26D6-8473-F844-0064FE458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452" y="4098407"/>
            <a:ext cx="1499003" cy="23253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D2751-9B54-37E1-0C76-8A8735942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99" y="4009045"/>
            <a:ext cx="2793108" cy="2524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B30661-9E8A-AEEF-3963-66E3954BD575}"/>
              </a:ext>
            </a:extLst>
          </p:cNvPr>
          <p:cNvSpPr txBox="1">
            <a:spLocks/>
          </p:cNvSpPr>
          <p:nvPr/>
        </p:nvSpPr>
        <p:spPr>
          <a:xfrm>
            <a:off x="5148284" y="1509550"/>
            <a:ext cx="4125717" cy="240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 of soft skills, basic technical knowledge, and data visualization.</a:t>
            </a:r>
          </a:p>
          <a:p>
            <a:r>
              <a:rPr lang="en-US" dirty="0"/>
              <a:t>Strong communication and presentation skills are highly desirable by employers.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6992ACC-5AAB-FE67-1DFE-7062302C04C9}"/>
              </a:ext>
            </a:extLst>
          </p:cNvPr>
          <p:cNvSpPr txBox="1">
            <a:spLocks/>
          </p:cNvSpPr>
          <p:nvPr/>
        </p:nvSpPr>
        <p:spPr>
          <a:xfrm>
            <a:off x="5148283" y="4131807"/>
            <a:ext cx="4125717" cy="240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 desirable skills are largely programming packages/frameworks or very specific technologies. </a:t>
            </a:r>
          </a:p>
          <a:p>
            <a:r>
              <a:rPr lang="en-US" dirty="0"/>
              <a:t>Expected outcome based on keyword list.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9FEC96-613F-58C8-10E0-D520CEFFF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0801" y="61722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00EAD-081B-EA1D-9A3D-F2668C1B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z="1400" smtClean="0"/>
              <a:t>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90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14"/>
    </mc:Choice>
    <mc:Fallback xmlns="">
      <p:transition spd="slow" advTm="17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CD4-1CF8-5566-2678-B8B041D6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948832" cy="723153"/>
          </a:xfrm>
        </p:spPr>
        <p:txBody>
          <a:bodyPr>
            <a:normAutofit/>
          </a:bodyPr>
          <a:lstStyle/>
          <a:p>
            <a:r>
              <a:rPr lang="en-US" dirty="0"/>
              <a:t>Usecase #2: Technical Skills for a Subset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0E1E11-090C-130E-D09A-5ACD21CB9D17}"/>
              </a:ext>
            </a:extLst>
          </p:cNvPr>
          <p:cNvSpPr txBox="1">
            <a:spLocks/>
          </p:cNvSpPr>
          <p:nvPr/>
        </p:nvSpPr>
        <p:spPr>
          <a:xfrm>
            <a:off x="5287184" y="1332753"/>
            <a:ext cx="3958077" cy="5253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Bioinformatics-only Positions</a:t>
            </a:r>
          </a:p>
          <a:p>
            <a:r>
              <a:rPr lang="en-US" dirty="0"/>
              <a:t>Beneficial for Academic Advisors</a:t>
            </a:r>
          </a:p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Communication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Statistics</a:t>
            </a:r>
          </a:p>
          <a:p>
            <a:r>
              <a:rPr lang="en-US" dirty="0"/>
              <a:t>Differences</a:t>
            </a:r>
          </a:p>
          <a:p>
            <a:pPr lvl="1"/>
            <a:r>
              <a:rPr lang="en-US" dirty="0"/>
              <a:t>Excel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Clinical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C4C2A-129B-B6AC-B035-DB0556E6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1279608"/>
            <a:ext cx="2716097" cy="2467639"/>
          </a:xfrm>
          <a:prstGeom prst="roundRect">
            <a:avLst>
              <a:gd name="adj" fmla="val 20114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66108-8A49-DBC3-707D-F218D6F84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273" y="1306181"/>
            <a:ext cx="1393123" cy="246763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75929-A309-9549-C304-D7DEEA3A0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36" y="4082279"/>
            <a:ext cx="2757494" cy="2515919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7929BD-7BC6-D5CB-ABB5-76D1AE0D8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273" y="4082279"/>
            <a:ext cx="1337468" cy="2503791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Recording (8)">
            <a:hlinkClick r:id="" action="ppaction://media"/>
            <a:extLst>
              <a:ext uri="{FF2B5EF4-FFF2-40B4-BE49-F238E27FC236}">
                <a16:creationId xmlns:a16="http://schemas.microsoft.com/office/drawing/2014/main" id="{CE52D88F-DD11-CBDC-C141-75B7BA9ED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0664" y="6245562"/>
            <a:ext cx="487363" cy="4873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E7970-2F6E-F76F-0788-5EFE6AF3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668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4187</TotalTime>
  <Words>908</Words>
  <Application>Microsoft Office PowerPoint</Application>
  <PresentationFormat>Widescreen</PresentationFormat>
  <Paragraphs>127</Paragraphs>
  <Slides>12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</vt:lpstr>
      <vt:lpstr>Wingdings 3</vt:lpstr>
      <vt:lpstr>Facet</vt:lpstr>
      <vt:lpstr>Identification of Technical Skills within Job Descriptions</vt:lpstr>
      <vt:lpstr>Table of Contents</vt:lpstr>
      <vt:lpstr>Executive Summary</vt:lpstr>
      <vt:lpstr>Overview of the Business Problem &amp; Dataset</vt:lpstr>
      <vt:lpstr>Data Preprocessing &amp; Exploratory Data Analysis</vt:lpstr>
      <vt:lpstr>Naïve Bayes Model</vt:lpstr>
      <vt:lpstr>Natural Language Processing</vt:lpstr>
      <vt:lpstr>Usecase #1: Technical Skills for all Jobs</vt:lpstr>
      <vt:lpstr>Usecase #2: Technical Skills for a Subset</vt:lpstr>
      <vt:lpstr>Recommendations for the Sponsor</vt:lpstr>
      <vt:lpstr>Key Takeaways &amp;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Technical Skills within Job Descriptions</dc:title>
  <dc:creator>Elliot Bremmer</dc:creator>
  <cp:lastModifiedBy>John DiSessa</cp:lastModifiedBy>
  <cp:revision>11</cp:revision>
  <dcterms:created xsi:type="dcterms:W3CDTF">2023-03-20T22:21:31Z</dcterms:created>
  <dcterms:modified xsi:type="dcterms:W3CDTF">2023-03-31T16:56:55Z</dcterms:modified>
</cp:coreProperties>
</file>